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Calibri (MS)" charset="1" panose="020F0502020204030204"/>
      <p:regular r:id="rId25"/>
    </p:embeddedFont>
    <p:embeddedFont>
      <p:font typeface="Arab Times" charset="1" panose="02000400000000000000"/>
      <p:regular r:id="rId33"/>
    </p:embeddedFont>
    <p:embeddedFont>
      <p:font typeface="Calibri (MS) Bold" charset="1" panose="020F0702030404030204"/>
      <p:regular r:id="rId37"/>
    </p:embeddedFont>
    <p:embeddedFont>
      <p:font typeface="Calibri (MS) Italics" charset="1" panose="020F05020202040A0204"/>
      <p:regular r:id="rId38"/>
    </p:embeddedFont>
    <p:embeddedFont>
      <p:font typeface="Calibri (MS) Bold Italics" charset="1" panose="020F07020304040A0204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notesMasters/notesMaster1.xml" Type="http://schemas.openxmlformats.org/officeDocument/2006/relationships/notesMaster"/><Relationship Id="rId23" Target="theme/theme2.xml" Type="http://schemas.openxmlformats.org/officeDocument/2006/relationships/theme"/><Relationship Id="rId24" Target="notesSlides/notesSlide1.xml" Type="http://schemas.openxmlformats.org/officeDocument/2006/relationships/notesSlide"/><Relationship Id="rId25" Target="fonts/font25.fntdata" Type="http://schemas.openxmlformats.org/officeDocument/2006/relationships/font"/><Relationship Id="rId26" Target="notesSlides/notesSlide2.xml" Type="http://schemas.openxmlformats.org/officeDocument/2006/relationships/notesSlide"/><Relationship Id="rId27" Target="notesSlides/notesSlide3.xml" Type="http://schemas.openxmlformats.org/officeDocument/2006/relationships/notesSlide"/><Relationship Id="rId28" Target="notesSlides/notesSlide4.xml" Type="http://schemas.openxmlformats.org/officeDocument/2006/relationships/notesSlide"/><Relationship Id="rId29" Target="notesSlides/notesSlide5.xml" Type="http://schemas.openxmlformats.org/officeDocument/2006/relationships/notesSlide"/><Relationship Id="rId3" Target="viewProps.xml" Type="http://schemas.openxmlformats.org/officeDocument/2006/relationships/viewProps"/><Relationship Id="rId30" Target="notesSlides/notesSlide6.xml" Type="http://schemas.openxmlformats.org/officeDocument/2006/relationships/notesSlide"/><Relationship Id="rId31" Target="notesSlides/notesSlide7.xml" Type="http://schemas.openxmlformats.org/officeDocument/2006/relationships/notesSlide"/><Relationship Id="rId32" Target="notesSlides/notesSlide8.xml" Type="http://schemas.openxmlformats.org/officeDocument/2006/relationships/notesSlide"/><Relationship Id="rId33" Target="fonts/font33.fntdata" Type="http://schemas.openxmlformats.org/officeDocument/2006/relationships/font"/><Relationship Id="rId34" Target="notesSlides/notesSlide9.xml" Type="http://schemas.openxmlformats.org/officeDocument/2006/relationships/notesSlide"/><Relationship Id="rId35" Target="notesSlides/notesSlide10.xml" Type="http://schemas.openxmlformats.org/officeDocument/2006/relationships/notesSlide"/><Relationship Id="rId36" Target="notesSlides/notesSlide11.xml" Type="http://schemas.openxmlformats.org/officeDocument/2006/relationships/notesSlide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notesSlides/notesSlide12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13.xml" Type="http://schemas.openxmlformats.org/officeDocument/2006/relationships/notesSlide"/><Relationship Id="rId41" Target="notesSlides/notesSlide14.xml" Type="http://schemas.openxmlformats.org/officeDocument/2006/relationships/notesSlide"/><Relationship Id="rId42" Target="notesSlides/notesSlide15.xml" Type="http://schemas.openxmlformats.org/officeDocument/2006/relationships/notesSlide"/><Relationship Id="rId43" Target="notesSlides/notesSlide16.xml" Type="http://schemas.openxmlformats.org/officeDocument/2006/relationships/notesSlide"/><Relationship Id="rId44" Target="fonts/font44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https://kleurrijkbrontesisters.blogspot.com/2011/01/devoir-written-by-emily-bronte-in.html</a:t>
            </a:r>
          </a:p>
          <a:p>
            <a:r>
              <a:rPr lang="en-US"/>
              <a:t/>
            </a:r>
          </a:p>
          <a:p>
            <a:r>
              <a:rPr lang="en-US"/>
              <a:t>https://docs.google.com/document/d/1nAK-QGfivJMM4l5Tt7QmHVRva9gNeYOOrnFsVtl_1l4/edit?usp=sharing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https://www.lindasjohnston.com/a-natural-influence-nature-and-the-bronte-sisters/</a:t>
            </a:r>
          </a:p>
          <a:p>
            <a:r>
              <a:rPr lang="en-US"/>
              <a:t/>
            </a:r>
          </a:p>
          <a:p>
            <a:r>
              <a:rPr lang="en-US"/>
              <a:t>https://docs.google.com/document/d/1rZKau3X-pSwk5wEDPxqZlETSzwWWYv2lZE0r8_25yzM/edit?usp=sharing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https://allpoetry.com/poem/8457985-The-Bluebell-by-Anne-Bront%C3%AB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1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21.jpe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23.jpeg" Type="http://schemas.openxmlformats.org/officeDocument/2006/relationships/image"/><Relationship Id="rId4" Target="../media/image24.jpeg" Type="http://schemas.openxmlformats.org/officeDocument/2006/relationships/image"/><Relationship Id="rId5" Target="../media/image25.jpeg" Type="http://schemas.openxmlformats.org/officeDocument/2006/relationships/image"/><Relationship Id="rId6" Target="../media/image26.jpeg" Type="http://schemas.openxmlformats.org/officeDocument/2006/relationships/image"/><Relationship Id="rId7" Target="../media/image27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4.jpeg" Type="http://schemas.openxmlformats.org/officeDocument/2006/relationships/image"/><Relationship Id="rId4" Target="../media/image1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9050"/>
            <a:ext cx="18283428" cy="10287000"/>
            <a:chOff x="0" y="0"/>
            <a:chExt cx="24377904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790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77904">
                  <a:moveTo>
                    <a:pt x="0" y="0"/>
                  </a:moveTo>
                  <a:lnTo>
                    <a:pt x="24377904" y="0"/>
                  </a:lnTo>
                  <a:lnTo>
                    <a:pt x="243779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3428" cy="10287000"/>
            <a:chOff x="0" y="0"/>
            <a:chExt cx="24377904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7790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77904">
                  <a:moveTo>
                    <a:pt x="0" y="0"/>
                  </a:moveTo>
                  <a:lnTo>
                    <a:pt x="24377904" y="0"/>
                  </a:lnTo>
                  <a:lnTo>
                    <a:pt x="243779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7E6E6">
                <a:alpha val="24706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18283428" cy="10293570"/>
            <a:chOff x="0" y="0"/>
            <a:chExt cx="24377904" cy="137247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77904" cy="13724762"/>
            </a:xfrm>
            <a:custGeom>
              <a:avLst/>
              <a:gdLst/>
              <a:ahLst/>
              <a:cxnLst/>
              <a:rect r="r" b="b" t="t" l="l"/>
              <a:pathLst>
                <a:path h="13724762" w="24377904">
                  <a:moveTo>
                    <a:pt x="0" y="0"/>
                  </a:moveTo>
                  <a:lnTo>
                    <a:pt x="24377904" y="0"/>
                  </a:lnTo>
                  <a:lnTo>
                    <a:pt x="24377904" y="13724762"/>
                  </a:lnTo>
                  <a:lnTo>
                    <a:pt x="0" y="13724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0"/>
            <a:ext cx="18283428" cy="10287000"/>
            <a:chOff x="0" y="0"/>
            <a:chExt cx="24377904" cy="1371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37790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77904">
                  <a:moveTo>
                    <a:pt x="0" y="0"/>
                  </a:moveTo>
                  <a:lnTo>
                    <a:pt x="24377904" y="0"/>
                  </a:lnTo>
                  <a:lnTo>
                    <a:pt x="243779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4472C4">
                <a:alpha val="3922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493766" y="1665000"/>
            <a:ext cx="15293610" cy="6943852"/>
            <a:chOff x="0" y="0"/>
            <a:chExt cx="20391480" cy="925847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391501" cy="9258427"/>
            </a:xfrm>
            <a:custGeom>
              <a:avLst/>
              <a:gdLst/>
              <a:ahLst/>
              <a:cxnLst/>
              <a:rect r="r" b="b" t="t" l="l"/>
              <a:pathLst>
                <a:path h="9258427" w="20391501">
                  <a:moveTo>
                    <a:pt x="0" y="0"/>
                  </a:moveTo>
                  <a:lnTo>
                    <a:pt x="20391501" y="0"/>
                  </a:lnTo>
                  <a:lnTo>
                    <a:pt x="20391501" y="9258427"/>
                  </a:lnTo>
                  <a:lnTo>
                    <a:pt x="0" y="9258427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2987228" y="3707607"/>
            <a:ext cx="12302328" cy="1983081"/>
            <a:chOff x="0" y="0"/>
            <a:chExt cx="16403104" cy="264410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403104" cy="2644108"/>
            </a:xfrm>
            <a:custGeom>
              <a:avLst/>
              <a:gdLst/>
              <a:ahLst/>
              <a:cxnLst/>
              <a:rect r="r" b="b" t="t" l="l"/>
              <a:pathLst>
                <a:path h="2644108" w="16403104">
                  <a:moveTo>
                    <a:pt x="0" y="0"/>
                  </a:moveTo>
                  <a:lnTo>
                    <a:pt x="16403104" y="0"/>
                  </a:lnTo>
                  <a:lnTo>
                    <a:pt x="16403104" y="2644108"/>
                  </a:lnTo>
                  <a:lnTo>
                    <a:pt x="0" y="26441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16403104" cy="2701258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7776"/>
                </a:lnSpc>
              </a:pPr>
              <a:r>
                <a:rPr lang="en-US" sz="72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Nature Writing and the Brontë’s 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3078652" y="6147192"/>
            <a:ext cx="12119478" cy="1586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16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writing workshop delivered by Zakiya McKenzie</a:t>
            </a:r>
          </a:p>
          <a:p>
            <a:pPr algn="ctr">
              <a:lnSpc>
                <a:spcPts val="2916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For The Brontë Parsonage Museum</a:t>
            </a:r>
          </a:p>
          <a:p>
            <a:pPr algn="ctr">
              <a:lnSpc>
                <a:spcPts val="2916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August 3ʳᵈ 2023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86" y="0"/>
            <a:ext cx="18283428" cy="10287000"/>
            <a:chOff x="0" y="0"/>
            <a:chExt cx="24377904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790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77904">
                  <a:moveTo>
                    <a:pt x="0" y="0"/>
                  </a:moveTo>
                  <a:lnTo>
                    <a:pt x="24377904" y="0"/>
                  </a:lnTo>
                  <a:lnTo>
                    <a:pt x="243779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7E6E6">
                <a:alpha val="12157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2217486" y="1049848"/>
            <a:ext cx="16070514" cy="8149977"/>
            <a:chOff x="0" y="0"/>
            <a:chExt cx="21427352" cy="1086663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427312" cy="10866628"/>
            </a:xfrm>
            <a:custGeom>
              <a:avLst/>
              <a:gdLst/>
              <a:ahLst/>
              <a:cxnLst/>
              <a:rect r="r" b="b" t="t" l="l"/>
              <a:pathLst>
                <a:path h="10866628" w="21427312">
                  <a:moveTo>
                    <a:pt x="0" y="0"/>
                  </a:moveTo>
                  <a:lnTo>
                    <a:pt x="21427312" y="0"/>
                  </a:lnTo>
                  <a:lnTo>
                    <a:pt x="21427312" y="10866628"/>
                  </a:lnTo>
                  <a:lnTo>
                    <a:pt x="0" y="10866628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634347" y="5558416"/>
            <a:ext cx="15737483" cy="1753866"/>
            <a:chOff x="0" y="0"/>
            <a:chExt cx="20983310" cy="23384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983310" cy="2338488"/>
            </a:xfrm>
            <a:custGeom>
              <a:avLst/>
              <a:gdLst/>
              <a:ahLst/>
              <a:cxnLst/>
              <a:rect r="r" b="b" t="t" l="l"/>
              <a:pathLst>
                <a:path h="2338488" w="20983310">
                  <a:moveTo>
                    <a:pt x="0" y="0"/>
                  </a:moveTo>
                  <a:lnTo>
                    <a:pt x="20983310" y="0"/>
                  </a:lnTo>
                  <a:lnTo>
                    <a:pt x="20983310" y="2338488"/>
                  </a:lnTo>
                  <a:lnTo>
                    <a:pt x="0" y="2338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20983310" cy="2395638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7776"/>
                </a:lnSpc>
              </a:pPr>
              <a:r>
                <a:rPr lang="en-US" sz="72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Natural History in the Brontë Home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-10800000">
            <a:off x="0" y="0"/>
            <a:ext cx="633216" cy="5398530"/>
            <a:chOff x="0" y="0"/>
            <a:chExt cx="844288" cy="719804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44296" cy="7197979"/>
            </a:xfrm>
            <a:custGeom>
              <a:avLst/>
              <a:gdLst/>
              <a:ahLst/>
              <a:cxnLst/>
              <a:rect r="r" b="b" t="t" l="l"/>
              <a:pathLst>
                <a:path h="7197979" w="844296">
                  <a:moveTo>
                    <a:pt x="0" y="0"/>
                  </a:moveTo>
                  <a:lnTo>
                    <a:pt x="844296" y="0"/>
                  </a:lnTo>
                  <a:lnTo>
                    <a:pt x="844296" y="7197979"/>
                  </a:lnTo>
                  <a:lnTo>
                    <a:pt x="0" y="7197979"/>
                  </a:lnTo>
                  <a:close/>
                </a:path>
              </a:pathLst>
            </a:custGeom>
            <a:solidFill>
              <a:srgbClr val="4472C4">
                <a:alpha val="5882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633216" y="15"/>
            <a:ext cx="16415766" cy="5398517"/>
            <a:chOff x="0" y="0"/>
            <a:chExt cx="21887688" cy="7198022"/>
          </a:xfrm>
        </p:grpSpPr>
        <p:sp>
          <p:nvSpPr>
            <p:cNvPr name="Freeform 12" id="12" descr="Black wood background"/>
            <p:cNvSpPr/>
            <p:nvPr/>
          </p:nvSpPr>
          <p:spPr>
            <a:xfrm flipH="false" flipV="false" rot="0">
              <a:off x="0" y="0"/>
              <a:ext cx="21887687" cy="7197979"/>
            </a:xfrm>
            <a:custGeom>
              <a:avLst/>
              <a:gdLst/>
              <a:ahLst/>
              <a:cxnLst/>
              <a:rect r="r" b="b" t="t" l="l"/>
              <a:pathLst>
                <a:path h="7197979" w="21887687">
                  <a:moveTo>
                    <a:pt x="0" y="0"/>
                  </a:moveTo>
                  <a:lnTo>
                    <a:pt x="21887687" y="0"/>
                  </a:lnTo>
                  <a:lnTo>
                    <a:pt x="21887687" y="7197979"/>
                  </a:lnTo>
                  <a:lnTo>
                    <a:pt x="0" y="7197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52597" r="-150" b="-50379"/>
              </a:stretch>
            </a:blipFill>
          </p:spPr>
        </p:sp>
      </p:grpSp>
      <p:sp>
        <p:nvSpPr>
          <p:cNvPr name="AutoShape 13" id="13"/>
          <p:cNvSpPr/>
          <p:nvPr/>
        </p:nvSpPr>
        <p:spPr>
          <a:xfrm rot="2700">
            <a:off x="-7144" y="9172242"/>
            <a:ext cx="18302297" cy="0"/>
          </a:xfrm>
          <a:prstGeom prst="line">
            <a:avLst/>
          </a:prstGeom>
          <a:ln cap="rnd" w="9525">
            <a:solidFill>
              <a:srgbClr val="4472C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rot="5395260">
            <a:off x="11898335" y="5147148"/>
            <a:ext cx="10301297" cy="0"/>
          </a:xfrm>
          <a:prstGeom prst="line">
            <a:avLst/>
          </a:prstGeom>
          <a:ln cap="rnd" w="9525">
            <a:solidFill>
              <a:srgbClr val="4472C4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30" y="15"/>
            <a:ext cx="13002738" cy="10286985"/>
            <a:chOff x="0" y="0"/>
            <a:chExt cx="17336984" cy="13715980"/>
          </a:xfrm>
        </p:grpSpPr>
        <p:sp>
          <p:nvSpPr>
            <p:cNvPr name="Freeform 5" id="5" descr="Close-up of a person's face  Description automatically generated"/>
            <p:cNvSpPr/>
            <p:nvPr/>
          </p:nvSpPr>
          <p:spPr>
            <a:xfrm flipH="false" flipV="false" rot="0">
              <a:off x="0" y="0"/>
              <a:ext cx="1733702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7337024">
                  <a:moveTo>
                    <a:pt x="0" y="0"/>
                  </a:moveTo>
                  <a:lnTo>
                    <a:pt x="17337024" y="0"/>
                  </a:lnTo>
                  <a:lnTo>
                    <a:pt x="1733702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001" t="-43047" r="0" b="-55226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498707" y="0"/>
            <a:ext cx="7789292" cy="10287000"/>
            <a:chOff x="0" y="0"/>
            <a:chExt cx="10385723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385751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385751">
                  <a:moveTo>
                    <a:pt x="10385751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0385751" y="1371600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0"/>
                  </a:srgbClr>
                </a:gs>
                <a:gs pos="19000">
                  <a:srgbClr val="FFFFFF">
                    <a:alpha val="37647"/>
                  </a:srgbClr>
                </a:gs>
                <a:gs pos="35000">
                  <a:srgbClr val="FFFFFF">
                    <a:alpha val="76862"/>
                  </a:srgbClr>
                </a:gs>
                <a:gs pos="4800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10800000"/>
            </a:gra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055929" y="938524"/>
            <a:ext cx="6035040" cy="5551221"/>
            <a:chOff x="0" y="0"/>
            <a:chExt cx="8046720" cy="74016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046720" cy="7401628"/>
            </a:xfrm>
            <a:custGeom>
              <a:avLst/>
              <a:gdLst/>
              <a:ahLst/>
              <a:cxnLst/>
              <a:rect r="r" b="b" t="t" l="l"/>
              <a:pathLst>
                <a:path h="7401628" w="8046720">
                  <a:moveTo>
                    <a:pt x="0" y="0"/>
                  </a:moveTo>
                  <a:lnTo>
                    <a:pt x="8046720" y="0"/>
                  </a:lnTo>
                  <a:lnTo>
                    <a:pt x="8046720" y="7401628"/>
                  </a:lnTo>
                  <a:lnTo>
                    <a:pt x="0" y="74016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66675"/>
              <a:ext cx="8046720" cy="7468303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415"/>
                </a:lnSpc>
              </a:pPr>
              <a:r>
                <a:rPr lang="en-US" b="true" sz="594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Devoir written by Emily Brontë in Brussels</a:t>
              </a:r>
            </a:p>
            <a:p>
              <a:pPr algn="l">
                <a:lnSpc>
                  <a:spcPts val="6415"/>
                </a:lnSpc>
              </a:pPr>
              <a:r>
                <a:rPr lang="en-US" sz="5940" i="true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The Butterfly,</a:t>
              </a:r>
            </a:p>
            <a:p>
              <a:pPr algn="l">
                <a:lnSpc>
                  <a:spcPts val="6415"/>
                </a:lnSpc>
              </a:pPr>
              <a:r>
                <a:rPr lang="en-US" sz="594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1842</a:t>
              </a:r>
            </a:p>
            <a:p>
              <a:pPr algn="l">
                <a:lnSpc>
                  <a:spcPts val="641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5400000">
            <a:off x="12195810" y="520187"/>
            <a:ext cx="219456" cy="1056132"/>
            <a:chOff x="0" y="0"/>
            <a:chExt cx="292608" cy="140817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92608" cy="1408176"/>
            </a:xfrm>
            <a:custGeom>
              <a:avLst/>
              <a:gdLst/>
              <a:ahLst/>
              <a:cxnLst/>
              <a:rect r="r" b="b" t="t" l="l"/>
              <a:pathLst>
                <a:path h="1408176" w="292608">
                  <a:moveTo>
                    <a:pt x="0" y="0"/>
                  </a:moveTo>
                  <a:lnTo>
                    <a:pt x="292608" y="0"/>
                  </a:lnTo>
                  <a:lnTo>
                    <a:pt x="292608" y="1408176"/>
                  </a:lnTo>
                  <a:lnTo>
                    <a:pt x="0" y="1408176"/>
                  </a:lnTo>
                  <a:close/>
                </a:path>
              </a:pathLst>
            </a:custGeom>
            <a:solidFill>
              <a:srgbClr val="ED7D31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1777472" y="6820380"/>
            <a:ext cx="6035040" cy="27432"/>
            <a:chOff x="0" y="0"/>
            <a:chExt cx="8046720" cy="3657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046720" cy="36576"/>
            </a:xfrm>
            <a:custGeom>
              <a:avLst/>
              <a:gdLst/>
              <a:ahLst/>
              <a:cxnLst/>
              <a:rect r="r" b="b" t="t" l="l"/>
              <a:pathLst>
                <a:path h="36576" w="8046720">
                  <a:moveTo>
                    <a:pt x="0" y="0"/>
                  </a:moveTo>
                  <a:lnTo>
                    <a:pt x="8046720" y="0"/>
                  </a:lnTo>
                  <a:lnTo>
                    <a:pt x="8046720" y="36576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rgbClr val="D5D5D5"/>
            </a:solidFill>
            <a:ln w="12700">
              <a:solidFill>
                <a:srgbClr val="000000"/>
              </a:solidFill>
            </a:ln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3428" cy="10287000"/>
            <a:chOff x="0" y="0"/>
            <a:chExt cx="24377904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790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77904">
                  <a:moveTo>
                    <a:pt x="0" y="0"/>
                  </a:moveTo>
                  <a:lnTo>
                    <a:pt x="24377904" y="0"/>
                  </a:lnTo>
                  <a:lnTo>
                    <a:pt x="243779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372046" y="421436"/>
            <a:ext cx="8028774" cy="2687280"/>
            <a:chOff x="0" y="0"/>
            <a:chExt cx="11692890" cy="39136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692890" cy="3913682"/>
            </a:xfrm>
            <a:custGeom>
              <a:avLst/>
              <a:gdLst/>
              <a:ahLst/>
              <a:cxnLst/>
              <a:rect r="r" b="b" t="t" l="l"/>
              <a:pathLst>
                <a:path h="3913682" w="11692890">
                  <a:moveTo>
                    <a:pt x="0" y="0"/>
                  </a:moveTo>
                  <a:lnTo>
                    <a:pt x="11692890" y="0"/>
                  </a:lnTo>
                  <a:lnTo>
                    <a:pt x="11692890" y="3913682"/>
                  </a:lnTo>
                  <a:lnTo>
                    <a:pt x="0" y="39136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1692890" cy="3970832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577"/>
                </a:lnSpc>
              </a:pPr>
              <a:r>
                <a:rPr lang="en-US" sz="609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Weather and Place in </a:t>
              </a:r>
              <a:r>
                <a:rPr lang="en-US" sz="6090" i="true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Wuthering Heights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926782" y="3847154"/>
            <a:ext cx="5278755" cy="94107"/>
          </a:xfrm>
          <a:custGeom>
            <a:avLst/>
            <a:gdLst/>
            <a:ahLst/>
            <a:cxnLst/>
            <a:rect r="r" b="b" t="t" l="l"/>
            <a:pathLst>
              <a:path h="94107" w="5278755">
                <a:moveTo>
                  <a:pt x="0" y="0"/>
                </a:moveTo>
                <a:lnTo>
                  <a:pt x="5278756" y="0"/>
                </a:lnTo>
                <a:lnTo>
                  <a:pt x="5278756" y="94106"/>
                </a:lnTo>
                <a:lnTo>
                  <a:pt x="0" y="941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51545" y="4326473"/>
            <a:ext cx="6182534" cy="491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3300" i="tru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-Write a piece about a place/geography that is named to reflect the weather and action of the plot</a:t>
            </a:r>
          </a:p>
          <a:p>
            <a:pPr algn="l">
              <a:lnSpc>
                <a:spcPts val="3564"/>
              </a:lnSpc>
            </a:pPr>
            <a:r>
              <a:rPr lang="en-US" sz="3300" i="tru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- Can a native tongue or dialect help you describing a specific geography?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7967553" y="15"/>
            <a:ext cx="10318162" cy="10286985"/>
            <a:chOff x="0" y="0"/>
            <a:chExt cx="13757550" cy="13715980"/>
          </a:xfrm>
        </p:grpSpPr>
        <p:sp>
          <p:nvSpPr>
            <p:cNvPr name="Freeform 10" id="10" descr="Path winding through a grassy field"/>
            <p:cNvSpPr/>
            <p:nvPr/>
          </p:nvSpPr>
          <p:spPr>
            <a:xfrm flipH="false" flipV="false" rot="0">
              <a:off x="0" y="0"/>
              <a:ext cx="1375752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57529">
                  <a:moveTo>
                    <a:pt x="0" y="0"/>
                  </a:moveTo>
                  <a:lnTo>
                    <a:pt x="13757529" y="0"/>
                  </a:lnTo>
                  <a:lnTo>
                    <a:pt x="1375752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040" t="0" r="-25541" b="1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3428" cy="10287000"/>
            <a:chOff x="0" y="0"/>
            <a:chExt cx="24377904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790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77904">
                  <a:moveTo>
                    <a:pt x="0" y="0"/>
                  </a:moveTo>
                  <a:lnTo>
                    <a:pt x="24377904" y="0"/>
                  </a:lnTo>
                  <a:lnTo>
                    <a:pt x="243779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2" y="2597000"/>
            <a:ext cx="9807934" cy="5775475"/>
          </a:xfrm>
          <a:custGeom>
            <a:avLst/>
            <a:gdLst/>
            <a:ahLst/>
            <a:cxnLst/>
            <a:rect r="r" b="b" t="t" l="l"/>
            <a:pathLst>
              <a:path h="5775475" w="9807934">
                <a:moveTo>
                  <a:pt x="0" y="0"/>
                </a:moveTo>
                <a:lnTo>
                  <a:pt x="9807935" y="0"/>
                </a:lnTo>
                <a:lnTo>
                  <a:pt x="9807935" y="5775475"/>
                </a:lnTo>
                <a:lnTo>
                  <a:pt x="0" y="5775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03080" y="3372395"/>
            <a:ext cx="5653376" cy="2409245"/>
            <a:chOff x="0" y="0"/>
            <a:chExt cx="7537834" cy="321232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537834" cy="3212326"/>
            </a:xfrm>
            <a:custGeom>
              <a:avLst/>
              <a:gdLst/>
              <a:ahLst/>
              <a:cxnLst/>
              <a:rect r="r" b="b" t="t" l="l"/>
              <a:pathLst>
                <a:path h="3212326" w="7537834">
                  <a:moveTo>
                    <a:pt x="0" y="0"/>
                  </a:moveTo>
                  <a:lnTo>
                    <a:pt x="7537834" y="0"/>
                  </a:lnTo>
                  <a:lnTo>
                    <a:pt x="7537834" y="3212326"/>
                  </a:lnTo>
                  <a:lnTo>
                    <a:pt x="0" y="3212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537834" cy="3269476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508"/>
                </a:lnSpc>
              </a:pPr>
              <a:r>
                <a:rPr lang="en-US" sz="51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Flowers in the work of Anne Brontë </a:t>
              </a: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0773136" y="1372961"/>
            <a:ext cx="6556733" cy="7541078"/>
            <a:chOff x="0" y="0"/>
            <a:chExt cx="8742310" cy="10054770"/>
          </a:xfrm>
        </p:grpSpPr>
        <p:sp>
          <p:nvSpPr>
            <p:cNvPr name="Freeform 9" id="9" descr="A screenshot of a phone  Description automatically generated"/>
            <p:cNvSpPr/>
            <p:nvPr/>
          </p:nvSpPr>
          <p:spPr>
            <a:xfrm flipH="false" flipV="false" rot="0">
              <a:off x="0" y="0"/>
              <a:ext cx="8742299" cy="10054717"/>
            </a:xfrm>
            <a:custGeom>
              <a:avLst/>
              <a:gdLst/>
              <a:ahLst/>
              <a:cxnLst/>
              <a:rect r="r" b="b" t="t" l="l"/>
              <a:pathLst>
                <a:path h="10054717" w="8742299">
                  <a:moveTo>
                    <a:pt x="0" y="0"/>
                  </a:moveTo>
                  <a:lnTo>
                    <a:pt x="8742299" y="0"/>
                  </a:lnTo>
                  <a:lnTo>
                    <a:pt x="8742299" y="10054717"/>
                  </a:lnTo>
                  <a:lnTo>
                    <a:pt x="0" y="10054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-124" b="-514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6621001" y="1908198"/>
            <a:ext cx="4758994" cy="6234282"/>
            <a:chOff x="0" y="0"/>
            <a:chExt cx="6985000" cy="9150350"/>
          </a:xfrm>
        </p:grpSpPr>
        <p:sp>
          <p:nvSpPr>
            <p:cNvPr name="Freeform 3" id="3" descr="Jean Rhys: En oroande, bitter kvinnlig röst gör sig hörd på nytt – Opulens"/>
            <p:cNvSpPr/>
            <p:nvPr/>
          </p:nvSpPr>
          <p:spPr>
            <a:xfrm flipH="false" flipV="false" rot="0">
              <a:off x="0" y="0"/>
              <a:ext cx="6985000" cy="9150350"/>
            </a:xfrm>
            <a:custGeom>
              <a:avLst/>
              <a:gdLst/>
              <a:ahLst/>
              <a:cxnLst/>
              <a:rect r="r" b="b" t="t" l="l"/>
              <a:pathLst>
                <a:path h="9150350" w="6985000">
                  <a:moveTo>
                    <a:pt x="0" y="0"/>
                  </a:moveTo>
                  <a:lnTo>
                    <a:pt x="6985000" y="0"/>
                  </a:lnTo>
                  <a:lnTo>
                    <a:pt x="6985000" y="9150350"/>
                  </a:lnTo>
                  <a:lnTo>
                    <a:pt x="0" y="9150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313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379994" y="1707357"/>
            <a:ext cx="5457825" cy="6862762"/>
            <a:chOff x="0" y="0"/>
            <a:chExt cx="7277100" cy="9150350"/>
          </a:xfrm>
        </p:grpSpPr>
        <p:sp>
          <p:nvSpPr>
            <p:cNvPr name="Freeform 5" id="5" descr="A close-up of a person's face  Description automatically generated"/>
            <p:cNvSpPr/>
            <p:nvPr/>
          </p:nvSpPr>
          <p:spPr>
            <a:xfrm flipH="false" flipV="false" rot="0">
              <a:off x="0" y="0"/>
              <a:ext cx="7277100" cy="9150350"/>
            </a:xfrm>
            <a:custGeom>
              <a:avLst/>
              <a:gdLst/>
              <a:ahLst/>
              <a:cxnLst/>
              <a:rect r="r" b="b" t="t" l="l"/>
              <a:pathLst>
                <a:path h="9150350" w="7277100">
                  <a:moveTo>
                    <a:pt x="0" y="0"/>
                  </a:moveTo>
                  <a:lnTo>
                    <a:pt x="7277100" y="0"/>
                  </a:lnTo>
                  <a:lnTo>
                    <a:pt x="7277100" y="9150350"/>
                  </a:lnTo>
                  <a:lnTo>
                    <a:pt x="0" y="9150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42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829151" y="2980576"/>
            <a:ext cx="4390468" cy="4325850"/>
            <a:chOff x="0" y="0"/>
            <a:chExt cx="5853958" cy="5767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53958" cy="5767800"/>
            </a:xfrm>
            <a:custGeom>
              <a:avLst/>
              <a:gdLst/>
              <a:ahLst/>
              <a:cxnLst/>
              <a:rect r="r" b="b" t="t" l="l"/>
              <a:pathLst>
                <a:path h="5767800" w="5853958">
                  <a:moveTo>
                    <a:pt x="0" y="0"/>
                  </a:moveTo>
                  <a:lnTo>
                    <a:pt x="5853958" y="0"/>
                  </a:lnTo>
                  <a:lnTo>
                    <a:pt x="5853958" y="5767800"/>
                  </a:lnTo>
                  <a:lnTo>
                    <a:pt x="0" y="5767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5853958" cy="580590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12"/>
                </a:lnSpc>
              </a:pPr>
              <a:r>
                <a:rPr lang="en-US" sz="3900" i="true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Jane Eyre </a:t>
              </a:r>
              <a:r>
                <a:rPr lang="en-US" sz="39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and </a:t>
              </a:r>
              <a:r>
                <a:rPr lang="en-US" sz="3900" i="true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Wide Sargasso Sea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6621001" y="8057675"/>
            <a:ext cx="4758994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Jean Rhys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11491" y="817471"/>
            <a:ext cx="7626708" cy="1065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THANK YOU! Look for my essays and stories in these anthologies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0273574" y="403173"/>
            <a:ext cx="3342133" cy="5025766"/>
            <a:chOff x="0" y="0"/>
            <a:chExt cx="4456178" cy="6701022"/>
          </a:xfrm>
        </p:grpSpPr>
        <p:sp>
          <p:nvSpPr>
            <p:cNvPr name="Freeform 4" id="4" descr="A cover of a book  Description automatically generated with low confidence"/>
            <p:cNvSpPr/>
            <p:nvPr/>
          </p:nvSpPr>
          <p:spPr>
            <a:xfrm flipH="false" flipV="false" rot="0">
              <a:off x="0" y="0"/>
              <a:ext cx="4456176" cy="6701028"/>
            </a:xfrm>
            <a:custGeom>
              <a:avLst/>
              <a:gdLst/>
              <a:ahLst/>
              <a:cxnLst/>
              <a:rect r="r" b="b" t="t" l="l"/>
              <a:pathLst>
                <a:path h="6701028" w="4456176">
                  <a:moveTo>
                    <a:pt x="0" y="0"/>
                  </a:moveTo>
                  <a:lnTo>
                    <a:pt x="4456176" y="0"/>
                  </a:lnTo>
                  <a:lnTo>
                    <a:pt x="4456176" y="6701028"/>
                  </a:lnTo>
                  <a:lnTo>
                    <a:pt x="0" y="670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76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3465966" y="168459"/>
            <a:ext cx="5789435" cy="6079714"/>
            <a:chOff x="0" y="0"/>
            <a:chExt cx="7719246" cy="8106286"/>
          </a:xfrm>
        </p:grpSpPr>
        <p:sp>
          <p:nvSpPr>
            <p:cNvPr name="Freeform 6" id="6" descr="Text, whiteboard  Description automatically generated"/>
            <p:cNvSpPr/>
            <p:nvPr/>
          </p:nvSpPr>
          <p:spPr>
            <a:xfrm flipH="false" flipV="false" rot="0">
              <a:off x="0" y="0"/>
              <a:ext cx="7719187" cy="8106283"/>
            </a:xfrm>
            <a:custGeom>
              <a:avLst/>
              <a:gdLst/>
              <a:ahLst/>
              <a:cxnLst/>
              <a:rect r="r" b="b" t="t" l="l"/>
              <a:pathLst>
                <a:path h="8106283" w="7719187">
                  <a:moveTo>
                    <a:pt x="0" y="0"/>
                  </a:moveTo>
                  <a:lnTo>
                    <a:pt x="7719187" y="0"/>
                  </a:lnTo>
                  <a:lnTo>
                    <a:pt x="7719187" y="8106283"/>
                  </a:lnTo>
                  <a:lnTo>
                    <a:pt x="0" y="8106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557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5705260" y="2452032"/>
            <a:ext cx="3476811" cy="5348942"/>
            <a:chOff x="0" y="0"/>
            <a:chExt cx="4635748" cy="7131922"/>
          </a:xfrm>
        </p:grpSpPr>
        <p:sp>
          <p:nvSpPr>
            <p:cNvPr name="Freeform 8" id="8" descr="Text  Description automatically generated"/>
            <p:cNvSpPr/>
            <p:nvPr/>
          </p:nvSpPr>
          <p:spPr>
            <a:xfrm flipH="false" flipV="false" rot="0">
              <a:off x="0" y="0"/>
              <a:ext cx="4635754" cy="7131939"/>
            </a:xfrm>
            <a:custGeom>
              <a:avLst/>
              <a:gdLst/>
              <a:ahLst/>
              <a:cxnLst/>
              <a:rect r="r" b="b" t="t" l="l"/>
              <a:pathLst>
                <a:path h="7131939" w="4635754">
                  <a:moveTo>
                    <a:pt x="0" y="0"/>
                  </a:moveTo>
                  <a:lnTo>
                    <a:pt x="4635754" y="0"/>
                  </a:lnTo>
                  <a:lnTo>
                    <a:pt x="4635754" y="7131939"/>
                  </a:lnTo>
                  <a:lnTo>
                    <a:pt x="0" y="7131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0303788" y="5832111"/>
            <a:ext cx="2710368" cy="4157005"/>
            <a:chOff x="0" y="0"/>
            <a:chExt cx="3613824" cy="5542674"/>
          </a:xfrm>
        </p:grpSpPr>
        <p:sp>
          <p:nvSpPr>
            <p:cNvPr name="Freeform 10" id="10" descr="Text  Description automatically generated"/>
            <p:cNvSpPr/>
            <p:nvPr/>
          </p:nvSpPr>
          <p:spPr>
            <a:xfrm flipH="false" flipV="false" rot="0">
              <a:off x="0" y="0"/>
              <a:ext cx="3613785" cy="5542661"/>
            </a:xfrm>
            <a:custGeom>
              <a:avLst/>
              <a:gdLst/>
              <a:ahLst/>
              <a:cxnLst/>
              <a:rect r="r" b="b" t="t" l="l"/>
              <a:pathLst>
                <a:path h="5542661" w="3613785">
                  <a:moveTo>
                    <a:pt x="0" y="0"/>
                  </a:moveTo>
                  <a:lnTo>
                    <a:pt x="3613785" y="0"/>
                  </a:lnTo>
                  <a:lnTo>
                    <a:pt x="3613785" y="5542661"/>
                  </a:lnTo>
                  <a:lnTo>
                    <a:pt x="0" y="5542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-1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710144" y="2102751"/>
            <a:ext cx="3873400" cy="5891106"/>
            <a:chOff x="0" y="0"/>
            <a:chExt cx="5164534" cy="7854808"/>
          </a:xfrm>
        </p:grpSpPr>
        <p:sp>
          <p:nvSpPr>
            <p:cNvPr name="Freeform 12" id="12" descr="A picture containing text, cat  Description automatically generated"/>
            <p:cNvSpPr/>
            <p:nvPr/>
          </p:nvSpPr>
          <p:spPr>
            <a:xfrm flipH="false" flipV="false" rot="0">
              <a:off x="0" y="0"/>
              <a:ext cx="5164582" cy="7854823"/>
            </a:xfrm>
            <a:custGeom>
              <a:avLst/>
              <a:gdLst/>
              <a:ahLst/>
              <a:cxnLst/>
              <a:rect r="r" b="b" t="t" l="l"/>
              <a:pathLst>
                <a:path h="7854823" w="5164582">
                  <a:moveTo>
                    <a:pt x="0" y="0"/>
                  </a:moveTo>
                  <a:lnTo>
                    <a:pt x="5164582" y="0"/>
                  </a:lnTo>
                  <a:lnTo>
                    <a:pt x="5164582" y="7854823"/>
                  </a:lnTo>
                  <a:lnTo>
                    <a:pt x="0" y="7854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100" b="0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946404" y="959280"/>
            <a:ext cx="5143500" cy="2578608"/>
            <a:chOff x="0" y="0"/>
            <a:chExt cx="6858000" cy="34381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858000" cy="3438144"/>
            </a:xfrm>
            <a:custGeom>
              <a:avLst/>
              <a:gdLst/>
              <a:ahLst/>
              <a:cxnLst/>
              <a:rect r="r" b="b" t="t" l="l"/>
              <a:pathLst>
                <a:path h="3438144" w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3438144"/>
                  </a:lnTo>
                  <a:lnTo>
                    <a:pt x="0" y="34381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6858000" cy="3466719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3564"/>
                </a:lnSpc>
              </a:pPr>
              <a:r>
                <a:rPr lang="en-US" b="true" sz="3300" i="true">
                  <a:solidFill>
                    <a:srgbClr val="000000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Women on Nature: 100+ Voices on Place, Landscape &amp; the Natural World</a:t>
              </a:r>
            </a:p>
            <a:p>
              <a:pPr algn="l">
                <a:lnSpc>
                  <a:spcPts val="3564"/>
                </a:lnSpc>
              </a:pPr>
              <a:r>
                <a:rPr lang="en-US" sz="33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Edited by Katharine Norbury</a:t>
              </a:r>
              <a:r>
                <a:rPr lang="en-US" b="true" sz="3300" i="true">
                  <a:solidFill>
                    <a:srgbClr val="000000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 </a:t>
              </a:r>
            </a:p>
            <a:p>
              <a:pPr algn="l">
                <a:lnSpc>
                  <a:spcPts val="3564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936342" y="3832059"/>
            <a:ext cx="4939792" cy="84582"/>
          </a:xfrm>
          <a:custGeom>
            <a:avLst/>
            <a:gdLst/>
            <a:ahLst/>
            <a:cxnLst/>
            <a:rect r="r" b="b" t="t" l="l"/>
            <a:pathLst>
              <a:path h="84582" w="4939792">
                <a:moveTo>
                  <a:pt x="0" y="0"/>
                </a:moveTo>
                <a:lnTo>
                  <a:pt x="4939792" y="0"/>
                </a:lnTo>
                <a:lnTo>
                  <a:pt x="4939792" y="84582"/>
                </a:lnTo>
                <a:lnTo>
                  <a:pt x="0" y="84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37829" y="4227937"/>
            <a:ext cx="4960650" cy="5053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Includes </a:t>
            </a:r>
          </a:p>
          <a:p>
            <a:pPr algn="l" marL="597217" indent="-298609" lvl="1">
              <a:lnSpc>
                <a:spcPts val="3564"/>
              </a:lnSpc>
              <a:buFont typeface="Arial"/>
              <a:buChar char="•"/>
            </a:pPr>
            <a:r>
              <a:rPr lang="en-US" b="true" sz="33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Extract from </a:t>
            </a:r>
            <a:r>
              <a:rPr lang="en-US" b="true" sz="3300" i="true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Jane Eyre, </a:t>
            </a:r>
            <a:r>
              <a:rPr lang="en-US" b="true" sz="33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Charlotte Bront</a:t>
            </a: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ë </a:t>
            </a:r>
            <a:r>
              <a:rPr lang="en-US" b="true" sz="33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(1847)</a:t>
            </a:r>
          </a:p>
          <a:p>
            <a:pPr algn="l" marL="597217" indent="-298609" lvl="1">
              <a:lnSpc>
                <a:spcPts val="3564"/>
              </a:lnSpc>
              <a:buFont typeface="Arial"/>
              <a:buChar char="•"/>
            </a:pPr>
            <a:r>
              <a:rPr lang="en-US" b="true" sz="33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Poem ‘Stars’, Emily Bront</a:t>
            </a: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ë</a:t>
            </a:r>
            <a:r>
              <a:rPr lang="en-US" b="true" sz="33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(1846)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8516138" y="1081275"/>
            <a:ext cx="7331587" cy="7309425"/>
            <a:chOff x="0" y="0"/>
            <a:chExt cx="9775450" cy="9745900"/>
          </a:xfrm>
        </p:grpSpPr>
        <p:sp>
          <p:nvSpPr>
            <p:cNvPr name="Freeform 10" id="10" descr="Women on Nature by Katharine Norbury: Unbound"/>
            <p:cNvSpPr/>
            <p:nvPr/>
          </p:nvSpPr>
          <p:spPr>
            <a:xfrm flipH="false" flipV="false" rot="0">
              <a:off x="0" y="0"/>
              <a:ext cx="9775444" cy="9745853"/>
            </a:xfrm>
            <a:custGeom>
              <a:avLst/>
              <a:gdLst/>
              <a:ahLst/>
              <a:cxnLst/>
              <a:rect r="r" b="b" t="t" l="l"/>
              <a:pathLst>
                <a:path h="9745853" w="9775444">
                  <a:moveTo>
                    <a:pt x="0" y="0"/>
                  </a:moveTo>
                  <a:lnTo>
                    <a:pt x="9775444" y="0"/>
                  </a:lnTo>
                  <a:lnTo>
                    <a:pt x="9775444" y="9745853"/>
                  </a:lnTo>
                  <a:lnTo>
                    <a:pt x="0" y="9745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2391" t="0" r="-64344" b="-1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114106" y="9300427"/>
            <a:ext cx="6232238" cy="1935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Snuff Mills, Bristol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2700338" y="547688"/>
            <a:ext cx="12887325" cy="8575640"/>
            <a:chOff x="0" y="0"/>
            <a:chExt cx="17183100" cy="11434186"/>
          </a:xfrm>
        </p:grpSpPr>
        <p:sp>
          <p:nvSpPr>
            <p:cNvPr name="Freeform 4" id="4" descr="Bomb squad descend on Snuff Mills Park and tape off area - Bristol Live"/>
            <p:cNvSpPr/>
            <p:nvPr/>
          </p:nvSpPr>
          <p:spPr>
            <a:xfrm flipH="false" flipV="false" rot="0">
              <a:off x="0" y="0"/>
              <a:ext cx="17183100" cy="11434191"/>
            </a:xfrm>
            <a:custGeom>
              <a:avLst/>
              <a:gdLst/>
              <a:ahLst/>
              <a:cxnLst/>
              <a:rect r="r" b="b" t="t" l="l"/>
              <a:pathLst>
                <a:path h="11434191" w="17183100">
                  <a:moveTo>
                    <a:pt x="0" y="0"/>
                  </a:moveTo>
                  <a:lnTo>
                    <a:pt x="17183100" y="0"/>
                  </a:lnTo>
                  <a:lnTo>
                    <a:pt x="17183100" y="11434191"/>
                  </a:lnTo>
                  <a:lnTo>
                    <a:pt x="0" y="11434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Bronte Sisters"/>
          <p:cNvSpPr/>
          <p:nvPr/>
        </p:nvSpPr>
        <p:spPr>
          <a:xfrm flipH="false" flipV="false" rot="0">
            <a:off x="2088461" y="1173377"/>
            <a:ext cx="14111077" cy="7940246"/>
          </a:xfrm>
          <a:custGeom>
            <a:avLst/>
            <a:gdLst/>
            <a:ahLst/>
            <a:cxnLst/>
            <a:rect r="r" b="b" t="t" l="l"/>
            <a:pathLst>
              <a:path h="7940246" w="14111077">
                <a:moveTo>
                  <a:pt x="0" y="0"/>
                </a:moveTo>
                <a:lnTo>
                  <a:pt x="14111078" y="0"/>
                </a:lnTo>
                <a:lnTo>
                  <a:pt x="14111078" y="7940246"/>
                </a:lnTo>
                <a:lnTo>
                  <a:pt x="0" y="7940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3500" cy="10287000"/>
            <a:chOff x="0" y="0"/>
            <a:chExt cx="24378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8031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78031">
                  <a:moveTo>
                    <a:pt x="0" y="0"/>
                  </a:moveTo>
                  <a:lnTo>
                    <a:pt x="24378031" y="0"/>
                  </a:lnTo>
                  <a:lnTo>
                    <a:pt x="2437803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960113" y="488062"/>
            <a:ext cx="6552900" cy="5174100"/>
            <a:chOff x="0" y="0"/>
            <a:chExt cx="8737200" cy="6898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737200" cy="6898800"/>
            </a:xfrm>
            <a:custGeom>
              <a:avLst/>
              <a:gdLst/>
              <a:ahLst/>
              <a:cxnLst/>
              <a:rect r="r" b="b" t="t" l="l"/>
              <a:pathLst>
                <a:path h="6898800" w="8737200">
                  <a:moveTo>
                    <a:pt x="0" y="0"/>
                  </a:moveTo>
                  <a:lnTo>
                    <a:pt x="8737200" y="0"/>
                  </a:lnTo>
                  <a:lnTo>
                    <a:pt x="8737200" y="6898800"/>
                  </a:lnTo>
                  <a:lnTo>
                    <a:pt x="0" y="6898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66675"/>
              <a:ext cx="8737200" cy="6965475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7452"/>
                </a:lnSpc>
              </a:pPr>
              <a:r>
                <a:rPr lang="en-US" sz="69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Natural History in Victorian Times 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994470" y="5967704"/>
            <a:ext cx="5278755" cy="94107"/>
          </a:xfrm>
          <a:custGeom>
            <a:avLst/>
            <a:gdLst/>
            <a:ahLst/>
            <a:cxnLst/>
            <a:rect r="r" b="b" t="t" l="l"/>
            <a:pathLst>
              <a:path h="94107" w="5278755">
                <a:moveTo>
                  <a:pt x="0" y="0"/>
                </a:moveTo>
                <a:lnTo>
                  <a:pt x="5278755" y="0"/>
                </a:lnTo>
                <a:lnTo>
                  <a:pt x="5278755" y="94106"/>
                </a:lnTo>
                <a:lnTo>
                  <a:pt x="0" y="941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7967553" y="15"/>
            <a:ext cx="10318162" cy="10286985"/>
            <a:chOff x="0" y="0"/>
            <a:chExt cx="13757550" cy="13715980"/>
          </a:xfrm>
        </p:grpSpPr>
        <p:sp>
          <p:nvSpPr>
            <p:cNvPr name="Freeform 9" id="9" descr="Black wood background"/>
            <p:cNvSpPr/>
            <p:nvPr/>
          </p:nvSpPr>
          <p:spPr>
            <a:xfrm flipH="false" flipV="false" rot="0">
              <a:off x="0" y="0"/>
              <a:ext cx="1375752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57529">
                  <a:moveTo>
                    <a:pt x="0" y="0"/>
                  </a:moveTo>
                  <a:lnTo>
                    <a:pt x="13757529" y="0"/>
                  </a:lnTo>
                  <a:lnTo>
                    <a:pt x="1375752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2571" t="0" r="-27010" b="1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894270" y="2175367"/>
            <a:ext cx="7983750" cy="144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Zakiya McKenzie, 2022 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19050" y="15"/>
            <a:ext cx="7726768" cy="10286985"/>
            <a:chOff x="0" y="0"/>
            <a:chExt cx="10302358" cy="13715980"/>
          </a:xfrm>
        </p:grpSpPr>
        <p:sp>
          <p:nvSpPr>
            <p:cNvPr name="Freeform 4" id="4" descr="A collage of chocolates  Description automatically generated"/>
            <p:cNvSpPr/>
            <p:nvPr/>
          </p:nvSpPr>
          <p:spPr>
            <a:xfrm flipH="false" flipV="false" rot="0">
              <a:off x="0" y="0"/>
              <a:ext cx="10302367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302367">
                  <a:moveTo>
                    <a:pt x="0" y="0"/>
                  </a:moveTo>
                  <a:lnTo>
                    <a:pt x="10302367" y="0"/>
                  </a:lnTo>
                  <a:lnTo>
                    <a:pt x="1030236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86" b="-6543"/>
              </a:stretch>
            </a:blipFill>
          </p:spPr>
        </p:sp>
      </p:grpSp>
      <p:sp>
        <p:nvSpPr>
          <p:cNvPr name="AutoShape 5" id="5"/>
          <p:cNvSpPr/>
          <p:nvPr/>
        </p:nvSpPr>
        <p:spPr>
          <a:xfrm rot="247020">
            <a:off x="8890606" y="1801797"/>
            <a:ext cx="1194006" cy="0"/>
          </a:xfrm>
          <a:prstGeom prst="line">
            <a:avLst/>
          </a:prstGeom>
          <a:ln cap="rnd" w="47625">
            <a:solidFill>
              <a:srgbClr val="FFC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8803482" y="4223371"/>
            <a:ext cx="8165306" cy="4592984"/>
            <a:chOff x="0" y="0"/>
            <a:chExt cx="10887074" cy="6123978"/>
          </a:xfrm>
        </p:grpSpPr>
        <p:sp>
          <p:nvSpPr>
            <p:cNvPr name="Freeform 7" id="7" descr="A television with a screen and plants  Description automatically generated with medium confidence"/>
            <p:cNvSpPr/>
            <p:nvPr/>
          </p:nvSpPr>
          <p:spPr>
            <a:xfrm flipH="false" flipV="false" rot="0">
              <a:off x="0" y="0"/>
              <a:ext cx="10887075" cy="6123940"/>
            </a:xfrm>
            <a:custGeom>
              <a:avLst/>
              <a:gdLst/>
              <a:ahLst/>
              <a:cxnLst/>
              <a:rect r="r" b="b" t="t" l="l"/>
              <a:pathLst>
                <a:path h="6123940" w="10887075">
                  <a:moveTo>
                    <a:pt x="0" y="0"/>
                  </a:moveTo>
                  <a:lnTo>
                    <a:pt x="10887075" y="0"/>
                  </a:lnTo>
                  <a:lnTo>
                    <a:pt x="10887075" y="6123940"/>
                  </a:lnTo>
                  <a:lnTo>
                    <a:pt x="0" y="6123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34425" y="1724179"/>
            <a:ext cx="5945648" cy="2040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Pteridomania</a:t>
            </a:r>
          </a:p>
        </p:txBody>
      </p:sp>
      <p:sp>
        <p:nvSpPr>
          <p:cNvPr name="AutoShape 3" id="3"/>
          <p:cNvSpPr/>
          <p:nvPr/>
        </p:nvSpPr>
        <p:spPr>
          <a:xfrm rot="246959">
            <a:off x="1253309" y="1282903"/>
            <a:ext cx="1194216" cy="0"/>
          </a:xfrm>
          <a:prstGeom prst="line">
            <a:avLst/>
          </a:prstGeom>
          <a:ln cap="rnd" w="47625">
            <a:solidFill>
              <a:srgbClr val="FFC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234425" y="3843889"/>
            <a:ext cx="5945648" cy="5323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term was coined to describe the widespread and passionate fascination with ferns that swept through Victorian society. Pteridomania led to a surge in fern collecting, cultivation, and the integration of fern motifs in various forms of art and design, making it a significant cultural phenomenon during that time.</a:t>
            </a:r>
          </a:p>
        </p:txBody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8476488" y="15"/>
            <a:ext cx="9811512" cy="10286985"/>
            <a:chOff x="0" y="0"/>
            <a:chExt cx="13082016" cy="13715980"/>
          </a:xfrm>
        </p:grpSpPr>
        <p:sp>
          <p:nvSpPr>
            <p:cNvPr name="Freeform 6" id="6" descr="Dark green leaves"/>
            <p:cNvSpPr/>
            <p:nvPr/>
          </p:nvSpPr>
          <p:spPr>
            <a:xfrm flipH="false" flipV="false" rot="0">
              <a:off x="0" y="0"/>
              <a:ext cx="1308201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082015">
                  <a:moveTo>
                    <a:pt x="0" y="0"/>
                  </a:moveTo>
                  <a:lnTo>
                    <a:pt x="13082015" y="0"/>
                  </a:lnTo>
                  <a:lnTo>
                    <a:pt x="1308201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2425" t="0" r="-24880" b="1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86" y="0"/>
            <a:ext cx="18283428" cy="10287000"/>
            <a:chOff x="0" y="0"/>
            <a:chExt cx="24377904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790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77904">
                  <a:moveTo>
                    <a:pt x="0" y="0"/>
                  </a:moveTo>
                  <a:lnTo>
                    <a:pt x="24377904" y="0"/>
                  </a:lnTo>
                  <a:lnTo>
                    <a:pt x="243779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2286" y="0"/>
            <a:ext cx="18283428" cy="10287000"/>
            <a:chOff x="0" y="0"/>
            <a:chExt cx="24377904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7790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77904">
                  <a:moveTo>
                    <a:pt x="0" y="0"/>
                  </a:moveTo>
                  <a:lnTo>
                    <a:pt x="24377904" y="0"/>
                  </a:lnTo>
                  <a:lnTo>
                    <a:pt x="243779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7E6E6">
                <a:alpha val="12157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2217486" y="1064062"/>
            <a:ext cx="16070514" cy="8149977"/>
            <a:chOff x="0" y="0"/>
            <a:chExt cx="21427352" cy="108666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427312" cy="10866628"/>
            </a:xfrm>
            <a:custGeom>
              <a:avLst/>
              <a:gdLst/>
              <a:ahLst/>
              <a:cxnLst/>
              <a:rect r="r" b="b" t="t" l="l"/>
              <a:pathLst>
                <a:path h="10866628" w="21427312">
                  <a:moveTo>
                    <a:pt x="0" y="0"/>
                  </a:moveTo>
                  <a:lnTo>
                    <a:pt x="21427312" y="0"/>
                  </a:lnTo>
                  <a:lnTo>
                    <a:pt x="21427312" y="10866628"/>
                  </a:lnTo>
                  <a:lnTo>
                    <a:pt x="0" y="10866628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AutoShape 8" id="8"/>
          <p:cNvSpPr/>
          <p:nvPr/>
        </p:nvSpPr>
        <p:spPr>
          <a:xfrm rot="5395260">
            <a:off x="11898335" y="5147148"/>
            <a:ext cx="10301297" cy="0"/>
          </a:xfrm>
          <a:prstGeom prst="line">
            <a:avLst/>
          </a:prstGeom>
          <a:ln cap="rnd" w="9525">
            <a:solidFill>
              <a:srgbClr val="5B9BD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2700">
            <a:off x="-7144" y="9172242"/>
            <a:ext cx="18302297" cy="0"/>
          </a:xfrm>
          <a:prstGeom prst="line">
            <a:avLst/>
          </a:prstGeom>
          <a:ln cap="rnd" w="9525">
            <a:solidFill>
              <a:srgbClr val="5B9BD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 descr="A close up of flowers  Description automatically generated"/>
          <p:cNvSpPr/>
          <p:nvPr/>
        </p:nvSpPr>
        <p:spPr>
          <a:xfrm flipH="false" flipV="false" rot="0">
            <a:off x="1058333" y="1028700"/>
            <a:ext cx="16171333" cy="8229600"/>
          </a:xfrm>
          <a:custGeom>
            <a:avLst/>
            <a:gdLst/>
            <a:ahLst/>
            <a:cxnLst/>
            <a:rect r="r" b="b" t="t" l="l"/>
            <a:pathLst>
              <a:path h="8229600" w="16171333">
                <a:moveTo>
                  <a:pt x="0" y="0"/>
                </a:moveTo>
                <a:lnTo>
                  <a:pt x="16171334" y="0"/>
                </a:lnTo>
                <a:lnTo>
                  <a:pt x="161713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822099" y="6318832"/>
            <a:ext cx="16770220" cy="3153026"/>
            <a:chOff x="0" y="0"/>
            <a:chExt cx="22360294" cy="420403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2700" y="12700"/>
              <a:ext cx="22334855" cy="4178681"/>
            </a:xfrm>
            <a:custGeom>
              <a:avLst/>
              <a:gdLst/>
              <a:ahLst/>
              <a:cxnLst/>
              <a:rect r="r" b="b" t="t" l="l"/>
              <a:pathLst>
                <a:path h="4178681" w="22334855">
                  <a:moveTo>
                    <a:pt x="0" y="0"/>
                  </a:moveTo>
                  <a:lnTo>
                    <a:pt x="22334855" y="0"/>
                  </a:lnTo>
                  <a:lnTo>
                    <a:pt x="22334855" y="4178681"/>
                  </a:lnTo>
                  <a:lnTo>
                    <a:pt x="0" y="417868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60255" cy="4204081"/>
            </a:xfrm>
            <a:custGeom>
              <a:avLst/>
              <a:gdLst/>
              <a:ahLst/>
              <a:cxnLst/>
              <a:rect r="r" b="b" t="t" l="l"/>
              <a:pathLst>
                <a:path h="4204081" w="22360255">
                  <a:moveTo>
                    <a:pt x="12700" y="0"/>
                  </a:moveTo>
                  <a:lnTo>
                    <a:pt x="22347555" y="0"/>
                  </a:lnTo>
                  <a:cubicBezTo>
                    <a:pt x="22354541" y="0"/>
                    <a:pt x="22360255" y="5715"/>
                    <a:pt x="22360255" y="12700"/>
                  </a:cubicBezTo>
                  <a:lnTo>
                    <a:pt x="22360255" y="4191381"/>
                  </a:lnTo>
                  <a:cubicBezTo>
                    <a:pt x="22360255" y="4198366"/>
                    <a:pt x="22354541" y="4204081"/>
                    <a:pt x="22347555" y="4204081"/>
                  </a:cubicBezTo>
                  <a:lnTo>
                    <a:pt x="12700" y="4204081"/>
                  </a:lnTo>
                  <a:cubicBezTo>
                    <a:pt x="5715" y="4204081"/>
                    <a:pt x="0" y="4198366"/>
                    <a:pt x="0" y="4191381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191381"/>
                  </a:lnTo>
                  <a:lnTo>
                    <a:pt x="12700" y="4191381"/>
                  </a:lnTo>
                  <a:lnTo>
                    <a:pt x="12700" y="4178681"/>
                  </a:lnTo>
                  <a:lnTo>
                    <a:pt x="22347555" y="4178681"/>
                  </a:lnTo>
                  <a:lnTo>
                    <a:pt x="22347555" y="4191381"/>
                  </a:lnTo>
                  <a:lnTo>
                    <a:pt x="22334855" y="4191381"/>
                  </a:lnTo>
                  <a:lnTo>
                    <a:pt x="22334855" y="12700"/>
                  </a:lnTo>
                  <a:lnTo>
                    <a:pt x="22347555" y="12700"/>
                  </a:lnTo>
                  <a:lnTo>
                    <a:pt x="2234755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6609410" y="6660903"/>
            <a:ext cx="10572750" cy="2468880"/>
            <a:chOff x="0" y="0"/>
            <a:chExt cx="14097000" cy="32918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097000" cy="3291840"/>
            </a:xfrm>
            <a:custGeom>
              <a:avLst/>
              <a:gdLst/>
              <a:ahLst/>
              <a:cxnLst/>
              <a:rect r="r" b="b" t="t" l="l"/>
              <a:pathLst>
                <a:path h="3291840" w="14097000">
                  <a:moveTo>
                    <a:pt x="0" y="0"/>
                  </a:moveTo>
                  <a:lnTo>
                    <a:pt x="14097000" y="0"/>
                  </a:lnTo>
                  <a:lnTo>
                    <a:pt x="14097000" y="3291840"/>
                  </a:lnTo>
                  <a:lnTo>
                    <a:pt x="0" y="32918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9050"/>
              <a:ext cx="14097000" cy="327279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916"/>
                </a:lnSpc>
              </a:pPr>
              <a:r>
                <a:rPr lang="en-US" sz="2700" i="true">
                  <a:solidFill>
                    <a:srgbClr val="4472C4"/>
                  </a:solidFill>
                  <a:latin typeface="Arab Times"/>
                  <a:ea typeface="Arab Times"/>
                  <a:cs typeface="Arab Times"/>
                  <a:sym typeface="Arab Times"/>
                </a:rPr>
                <a:t>A Still Life In Transit: Of Pineapple, Cotton, Breadfruit with Dhaka Tulips and Further Specimens on Velvet</a:t>
              </a:r>
              <a:r>
                <a:rPr lang="en-US" sz="2700">
                  <a:solidFill>
                    <a:srgbClr val="4472C4"/>
                  </a:solidFill>
                  <a:latin typeface="Arab Times"/>
                  <a:ea typeface="Arab Times"/>
                  <a:cs typeface="Arab Times"/>
                  <a:sym typeface="Arab Times"/>
                </a:rPr>
                <a:t> </a:t>
              </a:r>
            </a:p>
            <a:p>
              <a:pPr algn="l">
                <a:lnSpc>
                  <a:spcPts val="2916"/>
                </a:lnSpc>
              </a:pPr>
              <a:r>
                <a:rPr lang="en-US" sz="2700">
                  <a:solidFill>
                    <a:srgbClr val="4472C4"/>
                  </a:solidFill>
                  <a:latin typeface="Arab Times"/>
                  <a:ea typeface="Arab Times"/>
                  <a:cs typeface="Arab Times"/>
                  <a:sym typeface="Arab Times"/>
                </a:rPr>
                <a:t>KEDISHA COAKLEY</a:t>
              </a:r>
            </a:p>
          </p:txBody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30" y="-9"/>
            <a:ext cx="5897850" cy="6007608"/>
            <a:chOff x="0" y="0"/>
            <a:chExt cx="7863800" cy="801014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863840" cy="8010144"/>
            </a:xfrm>
            <a:custGeom>
              <a:avLst/>
              <a:gdLst/>
              <a:ahLst/>
              <a:cxnLst/>
              <a:rect r="r" b="b" t="t" l="l"/>
              <a:pathLst>
                <a:path h="8010144" w="7863840">
                  <a:moveTo>
                    <a:pt x="0" y="0"/>
                  </a:moveTo>
                  <a:lnTo>
                    <a:pt x="7863840" y="0"/>
                  </a:lnTo>
                  <a:lnTo>
                    <a:pt x="7863840" y="8010144"/>
                  </a:lnTo>
                  <a:lnTo>
                    <a:pt x="0" y="8010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5446" r="3" b="-15446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6195060" y="9"/>
            <a:ext cx="5897880" cy="6007606"/>
            <a:chOff x="0" y="0"/>
            <a:chExt cx="7863840" cy="801014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63840" cy="8010144"/>
            </a:xfrm>
            <a:custGeom>
              <a:avLst/>
              <a:gdLst/>
              <a:ahLst/>
              <a:cxnLst/>
              <a:rect r="r" b="b" t="t" l="l"/>
              <a:pathLst>
                <a:path h="8010144" w="7863840">
                  <a:moveTo>
                    <a:pt x="0" y="0"/>
                  </a:moveTo>
                  <a:lnTo>
                    <a:pt x="7863840" y="0"/>
                  </a:lnTo>
                  <a:lnTo>
                    <a:pt x="7863840" y="8010144"/>
                  </a:lnTo>
                  <a:lnTo>
                    <a:pt x="0" y="8010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671" t="0" r="-12459" b="-4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2390120" y="-19050"/>
            <a:ext cx="5897880" cy="6007608"/>
            <a:chOff x="0" y="0"/>
            <a:chExt cx="7863840" cy="801014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863840" cy="8010144"/>
            </a:xfrm>
            <a:custGeom>
              <a:avLst/>
              <a:gdLst/>
              <a:ahLst/>
              <a:cxnLst/>
              <a:rect r="r" b="b" t="t" l="l"/>
              <a:pathLst>
                <a:path h="8010144" w="7863840">
                  <a:moveTo>
                    <a:pt x="0" y="0"/>
                  </a:moveTo>
                  <a:lnTo>
                    <a:pt x="7863840" y="0"/>
                  </a:lnTo>
                  <a:lnTo>
                    <a:pt x="7863840" y="8010144"/>
                  </a:lnTo>
                  <a:lnTo>
                    <a:pt x="0" y="8010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9061" r="-97" b="-14042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735612" y="7367278"/>
            <a:ext cx="192024" cy="1056132"/>
            <a:chOff x="0" y="0"/>
            <a:chExt cx="256032" cy="140817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56032" cy="1408176"/>
            </a:xfrm>
            <a:custGeom>
              <a:avLst/>
              <a:gdLst/>
              <a:ahLst/>
              <a:cxnLst/>
              <a:rect r="r" b="b" t="t" l="l"/>
              <a:pathLst>
                <a:path h="1408176" w="256032">
                  <a:moveTo>
                    <a:pt x="0" y="0"/>
                  </a:moveTo>
                  <a:lnTo>
                    <a:pt x="256032" y="0"/>
                  </a:lnTo>
                  <a:lnTo>
                    <a:pt x="256032" y="1408176"/>
                  </a:lnTo>
                  <a:lnTo>
                    <a:pt x="0" y="1408176"/>
                  </a:lnTo>
                  <a:close/>
                </a:path>
              </a:pathLst>
            </a:custGeom>
            <a:solidFill>
              <a:srgbClr val="ED7D31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8" id="18"/>
          <p:cNvGrpSpPr/>
          <p:nvPr/>
        </p:nvGrpSpPr>
        <p:grpSpPr>
          <a:xfrm rot="5400000">
            <a:off x="5097780" y="7881627"/>
            <a:ext cx="2194560" cy="27432"/>
            <a:chOff x="0" y="0"/>
            <a:chExt cx="2926080" cy="3657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926080" cy="36576"/>
            </a:xfrm>
            <a:custGeom>
              <a:avLst/>
              <a:gdLst/>
              <a:ahLst/>
              <a:cxnLst/>
              <a:rect r="r" b="b" t="t" l="l"/>
              <a:pathLst>
                <a:path h="36576" w="2926080">
                  <a:moveTo>
                    <a:pt x="0" y="0"/>
                  </a:moveTo>
                  <a:lnTo>
                    <a:pt x="2926080" y="0"/>
                  </a:lnTo>
                  <a:lnTo>
                    <a:pt x="2926080" y="36576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rgbClr val="D5D5D5"/>
            </a:solidFill>
            <a:ln w="12700">
              <a:solidFill>
                <a:srgbClr val="000000"/>
              </a:solidFill>
            </a:ln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7998" cy="10286048"/>
            <a:chOff x="0" y="0"/>
            <a:chExt cx="24383998" cy="137147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4730"/>
            </a:xfrm>
            <a:custGeom>
              <a:avLst/>
              <a:gdLst/>
              <a:ahLst/>
              <a:cxnLst/>
              <a:rect r="r" b="b" t="t" l="l"/>
              <a:pathLst>
                <a:path h="1371473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4730"/>
                  </a:lnTo>
                  <a:lnTo>
                    <a:pt x="0" y="1371473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13901864" y="3034665"/>
            <a:ext cx="3704436" cy="4269105"/>
            <a:chOff x="0" y="0"/>
            <a:chExt cx="4939248" cy="56921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39248" cy="5692140"/>
            </a:xfrm>
            <a:custGeom>
              <a:avLst/>
              <a:gdLst/>
              <a:ahLst/>
              <a:cxnLst/>
              <a:rect r="r" b="b" t="t" l="l"/>
              <a:pathLst>
                <a:path h="5692140" w="4939248">
                  <a:moveTo>
                    <a:pt x="0" y="0"/>
                  </a:moveTo>
                  <a:lnTo>
                    <a:pt x="4939248" y="0"/>
                  </a:lnTo>
                  <a:lnTo>
                    <a:pt x="4939248" y="5692140"/>
                  </a:lnTo>
                  <a:lnTo>
                    <a:pt x="0" y="56921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4939248" cy="574929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994"/>
                </a:lnSpc>
              </a:pPr>
              <a:r>
                <a:rPr lang="en-US" sz="55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Wardian Case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-5400000">
            <a:off x="5150960" y="-1240850"/>
            <a:ext cx="2573217" cy="12875132"/>
            <a:chOff x="0" y="0"/>
            <a:chExt cx="3430956" cy="1716684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30905" cy="17166844"/>
            </a:xfrm>
            <a:custGeom>
              <a:avLst/>
              <a:gdLst/>
              <a:ahLst/>
              <a:cxnLst/>
              <a:rect r="r" b="b" t="t" l="l"/>
              <a:pathLst>
                <a:path h="17166844" w="3430905">
                  <a:moveTo>
                    <a:pt x="0" y="0"/>
                  </a:moveTo>
                  <a:lnTo>
                    <a:pt x="3430905" y="0"/>
                  </a:lnTo>
                  <a:lnTo>
                    <a:pt x="3430905" y="17166844"/>
                  </a:lnTo>
                  <a:lnTo>
                    <a:pt x="0" y="17166844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453128" y="996462"/>
            <a:ext cx="12123948" cy="8400510"/>
            <a:chOff x="0" y="0"/>
            <a:chExt cx="16165264" cy="112006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6165322" cy="11200638"/>
            </a:xfrm>
            <a:custGeom>
              <a:avLst/>
              <a:gdLst/>
              <a:ahLst/>
              <a:cxnLst/>
              <a:rect r="r" b="b" t="t" l="l"/>
              <a:pathLst>
                <a:path h="11200638" w="16165322">
                  <a:moveTo>
                    <a:pt x="0" y="0"/>
                  </a:moveTo>
                  <a:lnTo>
                    <a:pt x="16165322" y="0"/>
                  </a:lnTo>
                  <a:lnTo>
                    <a:pt x="16165322" y="11200638"/>
                  </a:lnTo>
                  <a:lnTo>
                    <a:pt x="0" y="11200638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817856" y="1388680"/>
            <a:ext cx="5527548" cy="7616072"/>
            <a:chOff x="0" y="0"/>
            <a:chExt cx="7370064" cy="10154762"/>
          </a:xfrm>
        </p:grpSpPr>
        <p:sp>
          <p:nvSpPr>
            <p:cNvPr name="Freeform 12" id="12" descr="undefined"/>
            <p:cNvSpPr/>
            <p:nvPr/>
          </p:nvSpPr>
          <p:spPr>
            <a:xfrm flipH="false" flipV="false" rot="0">
              <a:off x="0" y="0"/>
              <a:ext cx="7370064" cy="10154793"/>
            </a:xfrm>
            <a:custGeom>
              <a:avLst/>
              <a:gdLst/>
              <a:ahLst/>
              <a:cxnLst/>
              <a:rect r="r" b="b" t="t" l="l"/>
              <a:pathLst>
                <a:path h="10154793" w="7370064">
                  <a:moveTo>
                    <a:pt x="0" y="0"/>
                  </a:moveTo>
                  <a:lnTo>
                    <a:pt x="7370064" y="0"/>
                  </a:lnTo>
                  <a:lnTo>
                    <a:pt x="7370064" y="10154793"/>
                  </a:lnTo>
                  <a:lnTo>
                    <a:pt x="0" y="1015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863" r="-10" b="2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6686559" y="2569554"/>
            <a:ext cx="5527548" cy="5254322"/>
            <a:chOff x="0" y="0"/>
            <a:chExt cx="7370064" cy="7005762"/>
          </a:xfrm>
        </p:grpSpPr>
        <p:sp>
          <p:nvSpPr>
            <p:cNvPr name="Freeform 14" id="14" descr="undefined"/>
            <p:cNvSpPr/>
            <p:nvPr/>
          </p:nvSpPr>
          <p:spPr>
            <a:xfrm flipH="false" flipV="false" rot="0">
              <a:off x="0" y="0"/>
              <a:ext cx="7370064" cy="7005701"/>
            </a:xfrm>
            <a:custGeom>
              <a:avLst/>
              <a:gdLst/>
              <a:ahLst/>
              <a:cxnLst/>
              <a:rect r="r" b="b" t="t" l="l"/>
              <a:pathLst>
                <a:path h="7005701" w="7370064">
                  <a:moveTo>
                    <a:pt x="0" y="0"/>
                  </a:moveTo>
                  <a:lnTo>
                    <a:pt x="7370064" y="0"/>
                  </a:lnTo>
                  <a:lnTo>
                    <a:pt x="7370064" y="7005701"/>
                  </a:lnTo>
                  <a:lnTo>
                    <a:pt x="0" y="7005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520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5400000">
            <a:off x="11925670" y="5088145"/>
            <a:ext cx="2578608" cy="228573"/>
            <a:chOff x="0" y="0"/>
            <a:chExt cx="3438144" cy="30476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438144" cy="304800"/>
            </a:xfrm>
            <a:custGeom>
              <a:avLst/>
              <a:gdLst/>
              <a:ahLst/>
              <a:cxnLst/>
              <a:rect r="r" b="b" t="t" l="l"/>
              <a:pathLst>
                <a:path h="304800" w="3438144">
                  <a:moveTo>
                    <a:pt x="0" y="0"/>
                  </a:moveTo>
                  <a:lnTo>
                    <a:pt x="3438144" y="0"/>
                  </a:lnTo>
                  <a:lnTo>
                    <a:pt x="3438144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rgbClr val="000000"/>
              </a:solidFill>
            </a:ln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DAG7aUoSdLA</dc:identifier>
  <dcterms:modified xsi:type="dcterms:W3CDTF">2011-08-01T06:04:30Z</dcterms:modified>
  <cp:revision>1</cp:revision>
  <dc:title>Brontes and naturewriting web version- ZMcKenzie - August 2023.pptx</dc:title>
</cp:coreProperties>
</file>